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320" r:id="rId3"/>
    <p:sldId id="399" r:id="rId4"/>
    <p:sldId id="321" r:id="rId5"/>
    <p:sldId id="618" r:id="rId6"/>
    <p:sldId id="619" r:id="rId7"/>
    <p:sldId id="652" r:id="rId8"/>
    <p:sldId id="423" r:id="rId9"/>
    <p:sldId id="655" r:id="rId10"/>
    <p:sldId id="660" r:id="rId11"/>
    <p:sldId id="623" r:id="rId12"/>
    <p:sldId id="654" r:id="rId13"/>
    <p:sldId id="658" r:id="rId14"/>
    <p:sldId id="622" r:id="rId15"/>
    <p:sldId id="653" r:id="rId16"/>
    <p:sldId id="639" r:id="rId17"/>
    <p:sldId id="656" r:id="rId18"/>
    <p:sldId id="659" r:id="rId19"/>
    <p:sldId id="657" r:id="rId20"/>
    <p:sldId id="64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7" autoAdjust="0"/>
    <p:restoredTop sz="94856"/>
  </p:normalViewPr>
  <p:slideViewPr>
    <p:cSldViewPr snapToGrid="0">
      <p:cViewPr varScale="1">
        <p:scale>
          <a:sx n="128" d="100"/>
          <a:sy n="128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572DAB-8DC5-4324-8856-0584391A13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83BBA-A931-4D6C-97E9-74CBD1CE3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C6D1B-4345-46E7-9010-D9224A36AE12}" type="datetimeFigureOut">
              <a:rPr lang="fi-FI" smtClean="0"/>
              <a:t>2.11.2023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35F9A-55B9-44C7-86E3-6DD36F3B7E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D1FEC-AEFB-464E-A0A6-11D7D82B28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A8851-CA73-41F1-9945-7FF0FFC917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644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D6E96-EBA1-43C5-911B-5619A88F997D}" type="datetimeFigureOut">
              <a:rPr lang="fi-FI" smtClean="0"/>
              <a:t>2.11.2023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065DA-DF5C-466F-A4D9-656A8E53E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818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0684C8-78D3-4393-8B5A-0973BCB0AFEC}" type="slidenum">
              <a:rPr lang="en-GB" altLang="fi-FI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9413" cy="4087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7620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10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74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11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642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12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276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0684C8-78D3-4393-8B5A-0973BCB0AFEC}" type="slidenum">
              <a:rPr lang="en-GB" altLang="fi-FI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13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9413" cy="4087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8745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14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15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014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16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390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17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172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18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207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E563F0C-FCD4-4455-9A82-C47C8376ADF3}" type="slidenum">
              <a:rPr lang="en-GB" altLang="fi-FI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en-GB" altLang="fi-FI" sz="130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54675" cy="45799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21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0684C8-78D3-4393-8B5A-0973BCB0AFEC}" type="slidenum">
              <a:rPr lang="en-GB" altLang="fi-FI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9413" cy="4087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97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A7DF54-8C58-498B-9149-5CD299849E9F}" type="slidenum">
              <a:rPr lang="en-GB" altLang="fi-FI"/>
              <a:pPr/>
              <a:t>3</a:t>
            </a:fld>
            <a:endParaRPr lang="en-GB" altLang="fi-FI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839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3067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A7DF54-8C58-498B-9149-5CD299849E9F}" type="slidenum">
              <a:rPr lang="en-GB" altLang="fi-FI"/>
              <a:pPr/>
              <a:t>4</a:t>
            </a:fld>
            <a:endParaRPr lang="en-GB" altLang="fi-FI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839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755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0684C8-78D3-4393-8B5A-0973BCB0AFEC}" type="slidenum">
              <a:rPr lang="en-GB" altLang="fi-FI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9413" cy="4087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72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0684C8-78D3-4393-8B5A-0973BCB0AFEC}" type="slidenum">
              <a:rPr lang="en-GB" altLang="fi-FI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9413" cy="4087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5887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7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41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8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530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9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01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7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2.11.2023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95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2.11.2023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056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2.11.2023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193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2.11.2023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74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2.11.2023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547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2.11.2023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114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2.11.2023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3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2.11.2023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552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2.11.2023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261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2.11.2023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4740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2.11.2023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184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74556"/>
            <a:ext cx="2539682" cy="5079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66392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F2E51-DF0F-42BF-B377-41ACF3C20D41}" type="datetimeFigureOut">
              <a:rPr lang="fi-FI" smtClean="0"/>
              <a:t>2.11.2023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32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ingplatform.google.com/about/analytic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995613" y="3084513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tx1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033714" y="3643314"/>
            <a:ext cx="72859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i-FI" sz="4000" dirty="0">
                <a:solidFill>
                  <a:schemeClr val="tx1"/>
                </a:solidFill>
              </a:rPr>
              <a:t>Internet </a:t>
            </a:r>
            <a:r>
              <a:rPr lang="fi-FI" sz="4000" dirty="0" err="1">
                <a:solidFill>
                  <a:schemeClr val="tx1"/>
                </a:solidFill>
              </a:rPr>
              <a:t>marketing</a:t>
            </a:r>
            <a:endParaRPr lang="en-GB" altLang="fi-FI" sz="4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6969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b="1" dirty="0">
                <a:solidFill>
                  <a:schemeClr val="tx1"/>
                </a:solidFill>
                <a:latin typeface="+mn-lt"/>
                <a:cs typeface="+mj-cs"/>
              </a:rPr>
              <a:t>Target Group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3999" y="1484313"/>
            <a:ext cx="9560011" cy="452596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fi-FI" sz="4400" dirty="0" err="1">
                <a:ea typeface="MS PGothic" pitchFamily="34" charset="-128"/>
              </a:rPr>
              <a:t>Why</a:t>
            </a:r>
            <a:r>
              <a:rPr lang="fi-FI" sz="4400" dirty="0">
                <a:ea typeface="MS PGothic" pitchFamily="34" charset="-128"/>
              </a:rPr>
              <a:t>: </a:t>
            </a:r>
            <a:r>
              <a:rPr lang="fi-FI" sz="4400" dirty="0" err="1">
                <a:ea typeface="MS PGothic" pitchFamily="34" charset="-128"/>
              </a:rPr>
              <a:t>ones</a:t>
            </a:r>
            <a:r>
              <a:rPr lang="fi-FI" sz="4400" dirty="0">
                <a:ea typeface="MS PGothic" pitchFamily="34" charset="-128"/>
              </a:rPr>
              <a:t> in a </a:t>
            </a:r>
            <a:r>
              <a:rPr lang="fi-FI" sz="4400" dirty="0" err="1">
                <a:ea typeface="MS PGothic" pitchFamily="34" charset="-128"/>
              </a:rPr>
              <a:t>lifetime</a:t>
            </a:r>
            <a:r>
              <a:rPr lang="fi-FI" sz="4400" dirty="0">
                <a:ea typeface="MS PGothic" pitchFamily="34" charset="-128"/>
              </a:rPr>
              <a:t>, to </a:t>
            </a:r>
            <a:r>
              <a:rPr lang="fi-FI" sz="4400" dirty="0" err="1">
                <a:ea typeface="MS PGothic" pitchFamily="34" charset="-128"/>
              </a:rPr>
              <a:t>challenge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their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body</a:t>
            </a:r>
            <a:r>
              <a:rPr lang="fi-FI" sz="4400" dirty="0">
                <a:ea typeface="MS PGothic" pitchFamily="34" charset="-128"/>
              </a:rPr>
              <a:t>, </a:t>
            </a:r>
            <a:r>
              <a:rPr lang="fi-FI" sz="4400" dirty="0" err="1">
                <a:ea typeface="MS PGothic" pitchFamily="34" charset="-128"/>
              </a:rPr>
              <a:t>seven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peak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challengers</a:t>
            </a:r>
            <a:r>
              <a:rPr lang="fi-FI" sz="4400" dirty="0">
                <a:ea typeface="MS PGothic" pitchFamily="34" charset="-128"/>
              </a:rPr>
              <a:t>. A </a:t>
            </a:r>
            <a:r>
              <a:rPr lang="fi-FI" sz="4400" dirty="0" err="1">
                <a:ea typeface="MS PGothic" pitchFamily="34" charset="-128"/>
              </a:rPr>
              <a:t>safe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adventure</a:t>
            </a:r>
            <a:r>
              <a:rPr lang="fi-FI" sz="4400" dirty="0">
                <a:ea typeface="MS PGothic" pitchFamily="34" charset="-128"/>
              </a:rPr>
              <a:t>? Culture.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i-FI" sz="4400" dirty="0">
                <a:ea typeface="MS PGothic" pitchFamily="34" charset="-128"/>
              </a:rPr>
              <a:t>Basic </a:t>
            </a:r>
            <a:r>
              <a:rPr lang="fi-FI" sz="4400" dirty="0" err="1">
                <a:ea typeface="MS PGothic" pitchFamily="34" charset="-128"/>
              </a:rPr>
              <a:t>family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with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children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from</a:t>
            </a:r>
            <a:r>
              <a:rPr lang="fi-FI" sz="4400" dirty="0">
                <a:ea typeface="MS PGothic" pitchFamily="34" charset="-128"/>
              </a:rPr>
              <a:t> 5yrs, </a:t>
            </a:r>
            <a:r>
              <a:rPr lang="fi-FI" sz="4400" dirty="0" err="1">
                <a:ea typeface="MS PGothic" pitchFamily="34" charset="-128"/>
              </a:rPr>
              <a:t>Adults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up</a:t>
            </a:r>
            <a:r>
              <a:rPr lang="fi-FI" sz="4400" dirty="0">
                <a:ea typeface="MS PGothic" pitchFamily="34" charset="-128"/>
              </a:rPr>
              <a:t> 70s </a:t>
            </a:r>
            <a:r>
              <a:rPr lang="fi-FI" sz="4400" dirty="0" err="1">
                <a:ea typeface="MS PGothic" pitchFamily="34" charset="-128"/>
              </a:rPr>
              <a:t>yrs</a:t>
            </a:r>
            <a:r>
              <a:rPr lang="fi-FI" sz="4400" dirty="0">
                <a:ea typeface="MS PGothic" pitchFamily="34" charset="-128"/>
              </a:rPr>
              <a:t>. </a:t>
            </a:r>
            <a:r>
              <a:rPr lang="fi-FI" sz="4400" dirty="0" err="1">
                <a:ea typeface="MS PGothic" pitchFamily="34" charset="-128"/>
              </a:rPr>
              <a:t>if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they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have</a:t>
            </a:r>
            <a:r>
              <a:rPr lang="fi-FI" sz="4400" dirty="0">
                <a:ea typeface="MS PGothic" pitchFamily="34" charset="-128"/>
              </a:rPr>
              <a:t> a </a:t>
            </a:r>
            <a:r>
              <a:rPr lang="fi-FI" sz="4400" dirty="0" err="1">
                <a:ea typeface="MS PGothic" pitchFamily="34" charset="-128"/>
              </a:rPr>
              <a:t>little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physical</a:t>
            </a:r>
            <a:r>
              <a:rPr lang="fi-FI" sz="4400" dirty="0">
                <a:ea typeface="MS PGothic" pitchFamily="34" charset="-128"/>
              </a:rPr>
              <a:t> to </a:t>
            </a:r>
            <a:r>
              <a:rPr lang="fi-FI" sz="4400" dirty="0" err="1">
                <a:ea typeface="MS PGothic" pitchFamily="34" charset="-128"/>
              </a:rPr>
              <a:t>walk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shortdistance</a:t>
            </a:r>
            <a:r>
              <a:rPr lang="fi-FI" sz="4400" dirty="0">
                <a:ea typeface="MS PGothic" pitchFamily="34" charset="-128"/>
              </a:rPr>
              <a:t>, and </a:t>
            </a:r>
            <a:r>
              <a:rPr lang="fi-FI" sz="4400" dirty="0" err="1">
                <a:ea typeface="MS PGothic" pitchFamily="34" charset="-128"/>
              </a:rPr>
              <a:t>not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dependent</a:t>
            </a:r>
            <a:r>
              <a:rPr lang="fi-FI" sz="4400" dirty="0">
                <a:ea typeface="MS PGothic" pitchFamily="34" charset="-128"/>
              </a:rPr>
              <a:t> for </a:t>
            </a:r>
            <a:r>
              <a:rPr lang="fi-FI" sz="4400" dirty="0" err="1">
                <a:ea typeface="MS PGothic" pitchFamily="34" charset="-128"/>
              </a:rPr>
              <a:t>everything</a:t>
            </a:r>
            <a:r>
              <a:rPr lang="fi-FI" sz="4400" dirty="0">
                <a:ea typeface="MS PGothic" pitchFamily="34" charset="-128"/>
              </a:rPr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i-FI" sz="4400" dirty="0" err="1">
                <a:ea typeface="MS PGothic" pitchFamily="34" charset="-128"/>
              </a:rPr>
              <a:t>Age</a:t>
            </a:r>
            <a:r>
              <a:rPr lang="fi-FI" sz="4400" dirty="0">
                <a:ea typeface="MS PGothic" pitchFamily="34" charset="-128"/>
              </a:rPr>
              <a:t> for us is just a </a:t>
            </a:r>
            <a:r>
              <a:rPr lang="fi-FI" sz="4400" dirty="0" err="1">
                <a:ea typeface="MS PGothic" pitchFamily="34" charset="-128"/>
              </a:rPr>
              <a:t>number</a:t>
            </a:r>
            <a:r>
              <a:rPr lang="fi-FI" sz="4400" dirty="0">
                <a:ea typeface="MS PGothic" pitchFamily="34" charset="-128"/>
              </a:rPr>
              <a:t>, </a:t>
            </a:r>
            <a:r>
              <a:rPr lang="fi-FI" sz="4400" dirty="0" err="1">
                <a:ea typeface="MS PGothic" pitchFamily="34" charset="-128"/>
              </a:rPr>
              <a:t>all</a:t>
            </a:r>
            <a:r>
              <a:rPr lang="fi-FI" sz="4400" dirty="0">
                <a:ea typeface="MS PGothic" pitchFamily="34" charset="-128"/>
              </a:rPr>
              <a:t> of </a:t>
            </a:r>
            <a:r>
              <a:rPr lang="fi-FI" sz="4400" dirty="0" err="1">
                <a:ea typeface="MS PGothic" pitchFamily="34" charset="-128"/>
              </a:rPr>
              <a:t>our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tours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are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designed</a:t>
            </a:r>
            <a:r>
              <a:rPr lang="fi-FI" sz="4400" dirty="0">
                <a:ea typeface="MS PGothic" pitchFamily="34" charset="-128"/>
              </a:rPr>
              <a:t> for </a:t>
            </a:r>
            <a:r>
              <a:rPr lang="fi-FI" sz="4400" dirty="0" err="1">
                <a:ea typeface="MS PGothic" pitchFamily="34" charset="-128"/>
              </a:rPr>
              <a:t>everyone</a:t>
            </a:r>
            <a:r>
              <a:rPr lang="fi-FI" sz="4400" dirty="0">
                <a:ea typeface="MS PGothic" pitchFamily="34" charset="-128"/>
              </a:rPr>
              <a:t>, </a:t>
            </a:r>
            <a:r>
              <a:rPr lang="fi-FI" sz="4400" dirty="0" err="1">
                <a:ea typeface="MS PGothic" pitchFamily="34" charset="-128"/>
              </a:rPr>
              <a:t>different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ages</a:t>
            </a:r>
            <a:r>
              <a:rPr lang="fi-FI" sz="4400" dirty="0">
                <a:ea typeface="MS PGothic" pitchFamily="34" charset="-128"/>
              </a:rPr>
              <a:t> and </a:t>
            </a:r>
            <a:r>
              <a:rPr lang="fi-FI" sz="4400" dirty="0" err="1">
                <a:ea typeface="MS PGothic" pitchFamily="34" charset="-128"/>
              </a:rPr>
              <a:t>numberof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clients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doesn’t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matter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we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can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deal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with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all</a:t>
            </a:r>
            <a:r>
              <a:rPr lang="fi-FI" sz="4400" dirty="0">
                <a:ea typeface="MS PGothic" pitchFamily="34" charset="-128"/>
              </a:rPr>
              <a:t>, </a:t>
            </a:r>
            <a:r>
              <a:rPr lang="fi-FI" sz="4400" dirty="0" err="1">
                <a:ea typeface="MS PGothic" pitchFamily="34" charset="-128"/>
              </a:rPr>
              <a:t>starting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Individual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client</a:t>
            </a:r>
            <a:r>
              <a:rPr lang="fi-FI" sz="4400" dirty="0">
                <a:ea typeface="MS PGothic" pitchFamily="34" charset="-128"/>
              </a:rPr>
              <a:t>, </a:t>
            </a:r>
            <a:r>
              <a:rPr lang="fi-FI" sz="4400" dirty="0" err="1">
                <a:ea typeface="MS PGothic" pitchFamily="34" charset="-128"/>
              </a:rPr>
              <a:t>small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group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up</a:t>
            </a:r>
            <a:r>
              <a:rPr lang="fi-FI" sz="4400" dirty="0">
                <a:ea typeface="MS PGothic" pitchFamily="34" charset="-128"/>
              </a:rPr>
              <a:t> to </a:t>
            </a:r>
            <a:r>
              <a:rPr lang="fi-FI" sz="4400" dirty="0" err="1">
                <a:ea typeface="MS PGothic" pitchFamily="34" charset="-128"/>
              </a:rPr>
              <a:t>large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group</a:t>
            </a:r>
            <a:r>
              <a:rPr lang="fi-FI" sz="4400" dirty="0">
                <a:ea typeface="MS PGothic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4620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b="1" dirty="0">
                <a:solidFill>
                  <a:schemeClr val="tx1"/>
                </a:solidFill>
                <a:latin typeface="+mn-lt"/>
                <a:cs typeface="+mj-cs"/>
              </a:rPr>
              <a:t>Target Group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3999" y="1484313"/>
            <a:ext cx="9560011" cy="452596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fi-FI" sz="4400" dirty="0" err="1">
                <a:ea typeface="MS PGothic" pitchFamily="34" charset="-128"/>
              </a:rPr>
              <a:t>Most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important</a:t>
            </a:r>
            <a:r>
              <a:rPr lang="fi-FI" sz="4400" dirty="0">
                <a:ea typeface="MS PGothic" pitchFamily="34" charset="-128"/>
              </a:rPr>
              <a:t>?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i-FI" sz="4400" dirty="0" err="1">
                <a:ea typeface="MS PGothic" pitchFamily="34" charset="-128"/>
              </a:rPr>
              <a:t>Returning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customers</a:t>
            </a:r>
            <a:r>
              <a:rPr lang="fi-FI" sz="4400" dirty="0">
                <a:ea typeface="MS PGothic" pitchFamily="34" charset="-128"/>
              </a:rPr>
              <a:t> – </a:t>
            </a:r>
            <a:r>
              <a:rPr lang="fi-FI" sz="4400" dirty="0" err="1">
                <a:ea typeface="MS PGothic" pitchFamily="34" charset="-128"/>
              </a:rPr>
              <a:t>recommendations</a:t>
            </a:r>
            <a:r>
              <a:rPr lang="fi-FI" sz="4400" dirty="0">
                <a:ea typeface="MS PGothic" pitchFamily="34" charset="-128"/>
              </a:rPr>
              <a:t>!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i-FI" sz="4400" dirty="0" err="1">
                <a:ea typeface="MS PGothic" pitchFamily="34" charset="-128"/>
              </a:rPr>
              <a:t>Which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can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be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increased</a:t>
            </a:r>
            <a:r>
              <a:rPr lang="fi-FI" sz="4400" dirty="0">
                <a:ea typeface="MS PGothic" pitchFamily="34" charset="-128"/>
              </a:rPr>
              <a:t>? – </a:t>
            </a:r>
            <a:r>
              <a:rPr lang="fi-FI" sz="4400" dirty="0" err="1">
                <a:ea typeface="MS PGothic" pitchFamily="34" charset="-128"/>
              </a:rPr>
              <a:t>group</a:t>
            </a:r>
            <a:r>
              <a:rPr lang="fi-FI" sz="4400" dirty="0">
                <a:ea typeface="MS PGothic" pitchFamily="34" charset="-128"/>
              </a:rPr>
              <a:t> of </a:t>
            </a:r>
            <a:r>
              <a:rPr lang="fi-FI" sz="4400" dirty="0" err="1">
                <a:ea typeface="MS PGothic" pitchFamily="34" charset="-128"/>
              </a:rPr>
              <a:t>students</a:t>
            </a:r>
            <a:r>
              <a:rPr lang="fi-FI" sz="4400" dirty="0">
                <a:ea typeface="MS PGothic" pitchFamily="34" charset="-128"/>
              </a:rPr>
              <a:t>, </a:t>
            </a:r>
            <a:r>
              <a:rPr lang="fi-FI" sz="4400" dirty="0" err="1">
                <a:ea typeface="MS PGothic" pitchFamily="34" charset="-128"/>
              </a:rPr>
              <a:t>internships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programs</a:t>
            </a:r>
            <a:r>
              <a:rPr lang="fi-FI" sz="4400" dirty="0">
                <a:ea typeface="MS PGothic" pitchFamily="34" charset="-128"/>
              </a:rPr>
              <a:t>: </a:t>
            </a:r>
            <a:r>
              <a:rPr lang="fi-FI" sz="4400" dirty="0" err="1">
                <a:ea typeface="MS PGothic" pitchFamily="34" charset="-128"/>
              </a:rPr>
              <a:t>Finnish</a:t>
            </a:r>
            <a:r>
              <a:rPr lang="fi-FI" sz="4400" dirty="0">
                <a:ea typeface="MS PGothic" pitchFamily="34" charset="-128"/>
              </a:rPr>
              <a:t>, </a:t>
            </a:r>
            <a:r>
              <a:rPr lang="fi-FI" sz="4400" dirty="0" err="1">
                <a:ea typeface="MS PGothic" pitchFamily="34" charset="-128"/>
              </a:rPr>
              <a:t>Sweden</a:t>
            </a:r>
            <a:r>
              <a:rPr lang="fi-FI" sz="4400" dirty="0">
                <a:ea typeface="MS PGothic" pitchFamily="34" charset="-128"/>
              </a:rPr>
              <a:t>, </a:t>
            </a:r>
            <a:r>
              <a:rPr lang="fi-FI" sz="4400" dirty="0" err="1">
                <a:ea typeface="MS PGothic" pitchFamily="34" charset="-128"/>
              </a:rPr>
              <a:t>reason</a:t>
            </a:r>
            <a:r>
              <a:rPr lang="fi-FI" sz="4400" dirty="0">
                <a:ea typeface="MS PGothic" pitchFamily="34" charset="-128"/>
              </a:rPr>
              <a:t> is </a:t>
            </a:r>
            <a:r>
              <a:rPr lang="fi-FI" sz="4400" dirty="0" err="1">
                <a:ea typeface="MS PGothic" pitchFamily="34" charset="-128"/>
              </a:rPr>
              <a:t>African</a:t>
            </a:r>
            <a:r>
              <a:rPr lang="fi-FI" sz="4400" dirty="0">
                <a:ea typeface="MS PGothic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12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b="1" dirty="0" err="1">
                <a:solidFill>
                  <a:schemeClr val="tx1"/>
                </a:solidFill>
                <a:latin typeface="+mn-lt"/>
                <a:cs typeface="+mj-cs"/>
              </a:rPr>
              <a:t>Your</a:t>
            </a:r>
            <a:r>
              <a:rPr lang="fi-FI" b="1" dirty="0">
                <a:solidFill>
                  <a:schemeClr val="tx1"/>
                </a:solidFill>
                <a:latin typeface="+mn-lt"/>
                <a:cs typeface="+mj-cs"/>
              </a:rPr>
              <a:t> </a:t>
            </a:r>
            <a:r>
              <a:rPr lang="fi-FI" b="1" dirty="0" err="1">
                <a:solidFill>
                  <a:schemeClr val="tx1"/>
                </a:solidFill>
                <a:latin typeface="+mn-lt"/>
                <a:cs typeface="+mj-cs"/>
              </a:rPr>
              <a:t>goals</a:t>
            </a:r>
            <a:r>
              <a:rPr lang="fi-FI" b="1" dirty="0">
                <a:solidFill>
                  <a:schemeClr val="tx1"/>
                </a:solidFill>
                <a:latin typeface="+mn-lt"/>
                <a:cs typeface="+mj-cs"/>
              </a:rPr>
              <a:t>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84313"/>
            <a:ext cx="8229600" cy="4525962"/>
          </a:xfrm>
        </p:spPr>
        <p:txBody>
          <a:bodyPr>
            <a:normAutofit/>
          </a:bodyPr>
          <a:lstStyle/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>
                <a:ea typeface="MS PGothic" pitchFamily="34" charset="-128"/>
              </a:rPr>
              <a:t>To </a:t>
            </a:r>
            <a:r>
              <a:rPr lang="fi-FI" sz="4400" dirty="0" err="1">
                <a:ea typeface="MS PGothic" pitchFamily="34" charset="-128"/>
              </a:rPr>
              <a:t>have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more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students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groups</a:t>
            </a:r>
            <a:endParaRPr lang="fi-FI" sz="4400" dirty="0">
              <a:ea typeface="MS PGothic" pitchFamily="34" charset="-128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 err="1">
                <a:ea typeface="MS PGothic" pitchFamily="34" charset="-128"/>
              </a:rPr>
              <a:t>Family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groups</a:t>
            </a:r>
            <a:endParaRPr lang="fi-FI" sz="4400" dirty="0">
              <a:ea typeface="MS PGothic" pitchFamily="34" charset="-128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 err="1">
                <a:ea typeface="MS PGothic" pitchFamily="34" charset="-128"/>
              </a:rPr>
              <a:t>Older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retired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people</a:t>
            </a:r>
            <a:endParaRPr lang="fi-FI" sz="4400" dirty="0">
              <a:ea typeface="MS PGothic" pitchFamily="34" charset="-128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>
                <a:ea typeface="MS PGothic" pitchFamily="34" charset="-128"/>
              </a:rPr>
              <a:t>To </a:t>
            </a:r>
            <a:r>
              <a:rPr lang="fi-FI" sz="4400" dirty="0" err="1">
                <a:ea typeface="MS PGothic" pitchFamily="34" charset="-128"/>
              </a:rPr>
              <a:t>expand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company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also</a:t>
            </a:r>
            <a:r>
              <a:rPr lang="fi-FI" sz="4400" dirty="0">
                <a:ea typeface="MS PGothic" pitchFamily="34" charset="-128"/>
              </a:rPr>
              <a:t> to </a:t>
            </a:r>
            <a:r>
              <a:rPr lang="fi-FI" sz="4400" dirty="0" err="1">
                <a:ea typeface="MS PGothic" pitchFamily="34" charset="-128"/>
              </a:rPr>
              <a:t>accommodation</a:t>
            </a:r>
            <a:endParaRPr lang="fi-FI" sz="4400" dirty="0">
              <a:ea typeface="MS PGothic" pitchFamily="34" charset="-128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>
                <a:ea typeface="MS PGothic" pitchFamily="34" charset="-128"/>
              </a:rPr>
              <a:t>To </a:t>
            </a:r>
            <a:r>
              <a:rPr lang="fi-FI" sz="4400" dirty="0" err="1">
                <a:ea typeface="MS PGothic" pitchFamily="34" charset="-128"/>
              </a:rPr>
              <a:t>increase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pricing</a:t>
            </a:r>
            <a:endParaRPr lang="fi-FI" sz="4400" dirty="0"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i-FI" sz="44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32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995613" y="3084513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tx1"/>
              </a:solidFill>
            </a:endParaRPr>
          </a:p>
        </p:txBody>
      </p:sp>
      <p:pic>
        <p:nvPicPr>
          <p:cNvPr id="5" name="Kuva 4" descr="Kuva, joka sisältää kohteen teksti, Fontti, kuvakaappaus&#10;&#10;Kuvaus luotu automaattisesti">
            <a:extLst>
              <a:ext uri="{FF2B5EF4-FFF2-40B4-BE49-F238E27FC236}">
                <a16:creationId xmlns:a16="http://schemas.microsoft.com/office/drawing/2014/main" id="{07FB8D5E-ED06-0E4F-A666-BFA282B9A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700" y="279400"/>
            <a:ext cx="58166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05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b="1" dirty="0">
                <a:solidFill>
                  <a:schemeClr val="tx1"/>
                </a:solidFill>
                <a:latin typeface="+mn-lt"/>
                <a:cs typeface="+mj-cs"/>
              </a:rPr>
              <a:t>Products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3999" y="1484312"/>
            <a:ext cx="9468255" cy="511333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fi-FI" sz="4400" dirty="0">
                <a:ea typeface="MS PGothic" pitchFamily="34" charset="-128"/>
              </a:rPr>
              <a:t>School </a:t>
            </a:r>
            <a:r>
              <a:rPr lang="fi-FI" sz="4400" dirty="0" err="1">
                <a:ea typeface="MS PGothic" pitchFamily="34" charset="-128"/>
              </a:rPr>
              <a:t>internships</a:t>
            </a:r>
            <a:r>
              <a:rPr lang="fi-FI" sz="4400" dirty="0">
                <a:ea typeface="MS PGothic" pitchFamily="34" charset="-128"/>
              </a:rPr>
              <a:t> and </a:t>
            </a:r>
            <a:r>
              <a:rPr lang="fi-FI" sz="4400" dirty="0" err="1">
                <a:ea typeface="MS PGothic" pitchFamily="34" charset="-128"/>
              </a:rPr>
              <a:t>other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clients</a:t>
            </a:r>
            <a:endParaRPr lang="fi-FI" sz="4400" dirty="0">
              <a:ea typeface="MS PGothic" pitchFamily="34" charset="-128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fi-FI" sz="4400" dirty="0">
              <a:ea typeface="MS PGothic" pitchFamily="34" charset="-128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 err="1">
                <a:ea typeface="MS PGothic" pitchFamily="34" charset="-128"/>
              </a:rPr>
              <a:t>Mountains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hiking</a:t>
            </a:r>
            <a:endParaRPr lang="fi-FI" sz="4400" dirty="0">
              <a:ea typeface="MS PGothic" pitchFamily="34" charset="-128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>
                <a:ea typeface="MS PGothic" pitchFamily="34" charset="-128"/>
              </a:rPr>
              <a:t>Adventure safari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>
                <a:ea typeface="MS PGothic" pitchFamily="34" charset="-128"/>
              </a:rPr>
              <a:t>Beach </a:t>
            </a:r>
            <a:r>
              <a:rPr lang="fi-FI" sz="4400" dirty="0" err="1">
                <a:ea typeface="MS PGothic" pitchFamily="34" charset="-128"/>
              </a:rPr>
              <a:t>holiday</a:t>
            </a:r>
            <a:endParaRPr lang="fi-FI" sz="4400" dirty="0">
              <a:ea typeface="MS PGothic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fi-FI" sz="4400" dirty="0">
              <a:ea typeface="MS PGothic" pitchFamily="34" charset="-128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i-FI" sz="4400" dirty="0" err="1">
                <a:ea typeface="MS PGothic" pitchFamily="34" charset="-128"/>
              </a:rPr>
              <a:t>Additional</a:t>
            </a:r>
            <a:endParaRPr lang="fi-FI" sz="4400" dirty="0">
              <a:ea typeface="MS PGothic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fi-FI" sz="4400" dirty="0" err="1">
                <a:ea typeface="MS PGothic" pitchFamily="34" charset="-128"/>
              </a:rPr>
              <a:t>Luxury</a:t>
            </a:r>
            <a:r>
              <a:rPr lang="fi-FI" sz="4400" dirty="0">
                <a:ea typeface="MS PGothic" pitchFamily="34" charset="-128"/>
              </a:rPr>
              <a:t> safari</a:t>
            </a:r>
          </a:p>
          <a:p>
            <a:pPr>
              <a:lnSpc>
                <a:spcPct val="80000"/>
              </a:lnSpc>
              <a:defRPr/>
            </a:pPr>
            <a:r>
              <a:rPr lang="fi-FI" sz="4400" dirty="0" err="1">
                <a:ea typeface="MS PGothic" pitchFamily="34" charset="-128"/>
              </a:rPr>
              <a:t>Photographer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safaris</a:t>
            </a:r>
            <a:endParaRPr lang="fi-FI" sz="4400" dirty="0">
              <a:ea typeface="MS PGothic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fi-FI" sz="4400" dirty="0" err="1">
                <a:ea typeface="MS PGothic" pitchFamily="34" charset="-128"/>
              </a:rPr>
              <a:t>Companies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group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safaris</a:t>
            </a:r>
            <a:endParaRPr lang="fi-FI" sz="4400" dirty="0">
              <a:ea typeface="MS PGothic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fi-FI" sz="4400" dirty="0">
                <a:ea typeface="MS PGothic" pitchFamily="34" charset="-128"/>
              </a:rPr>
              <a:t>Wildlife </a:t>
            </a:r>
            <a:r>
              <a:rPr lang="fi-FI" sz="4400" dirty="0" err="1">
                <a:ea typeface="MS PGothic" pitchFamily="34" charset="-128"/>
              </a:rPr>
              <a:t>researchers</a:t>
            </a:r>
            <a:r>
              <a:rPr lang="fi-FI" sz="4400" dirty="0">
                <a:ea typeface="MS PGothic" pitchFamily="34" charset="-128"/>
              </a:rPr>
              <a:t>’ </a:t>
            </a:r>
            <a:r>
              <a:rPr lang="fi-FI" sz="4400" dirty="0" err="1">
                <a:ea typeface="MS PGothic" pitchFamily="34" charset="-128"/>
              </a:rPr>
              <a:t>trip</a:t>
            </a:r>
            <a:endParaRPr lang="fi-FI" sz="4400" dirty="0">
              <a:ea typeface="MS PGothic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fi-FI" sz="4400" dirty="0">
                <a:ea typeface="MS PGothic" pitchFamily="34" charset="-128"/>
              </a:rPr>
              <a:t>Kilimanjaro </a:t>
            </a:r>
            <a:r>
              <a:rPr lang="fi-FI" sz="4400" dirty="0" err="1">
                <a:ea typeface="MS PGothic" pitchFamily="34" charset="-128"/>
              </a:rPr>
              <a:t>climbing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experience</a:t>
            </a:r>
            <a:endParaRPr lang="fi-FI" sz="4400" dirty="0">
              <a:ea typeface="MS PGothic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fi-FI" sz="4400" dirty="0" err="1">
                <a:ea typeface="MS PGothic" pitchFamily="34" charset="-128"/>
              </a:rPr>
              <a:t>Local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trip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such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coffee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tour</a:t>
            </a:r>
            <a:r>
              <a:rPr lang="fi-FI" sz="4400" dirty="0">
                <a:ea typeface="MS PGothic" pitchFamily="34" charset="-128"/>
              </a:rPr>
              <a:t>, </a:t>
            </a:r>
            <a:r>
              <a:rPr lang="fi-FI" sz="4400" dirty="0" err="1">
                <a:ea typeface="MS PGothic" pitchFamily="34" charset="-128"/>
              </a:rPr>
              <a:t>walk</a:t>
            </a:r>
            <a:r>
              <a:rPr lang="fi-FI" sz="4400" dirty="0">
                <a:ea typeface="MS PGothic" pitchFamily="34" charset="-128"/>
              </a:rPr>
              <a:t> into villages and </a:t>
            </a:r>
            <a:r>
              <a:rPr lang="fi-FI" sz="4400" dirty="0" err="1">
                <a:ea typeface="MS PGothic" pitchFamily="34" charset="-128"/>
              </a:rPr>
              <a:t>waterfalls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deep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Africa</a:t>
            </a:r>
            <a:endParaRPr lang="fi-FI" sz="4400" dirty="0">
              <a:ea typeface="MS PGothic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fi-FI" sz="4400" dirty="0">
                <a:ea typeface="MS PGothic" pitchFamily="34" charset="-128"/>
              </a:rPr>
              <a:t>Culture </a:t>
            </a:r>
            <a:r>
              <a:rPr lang="fi-FI" sz="4400" dirty="0" err="1">
                <a:ea typeface="MS PGothic" pitchFamily="34" charset="-128"/>
              </a:rPr>
              <a:t>learning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experiences</a:t>
            </a:r>
            <a:endParaRPr lang="fi-FI" sz="4400" dirty="0">
              <a:ea typeface="MS PGothic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fi-FI" sz="4400" dirty="0">
                <a:ea typeface="MS PGothic" pitchFamily="34" charset="-128"/>
              </a:rPr>
              <a:t>Language </a:t>
            </a:r>
            <a:r>
              <a:rPr lang="fi-FI" sz="4400" dirty="0" err="1">
                <a:ea typeface="MS PGothic" pitchFamily="34" charset="-128"/>
              </a:rPr>
              <a:t>exchange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programs</a:t>
            </a:r>
            <a:endParaRPr lang="fi-FI" sz="4400" dirty="0">
              <a:ea typeface="MS PGothic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fi-FI" sz="4400" dirty="0" err="1">
                <a:ea typeface="MS PGothic" pitchFamily="34" charset="-128"/>
              </a:rPr>
              <a:t>Volunteers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placement</a:t>
            </a:r>
            <a:r>
              <a:rPr lang="fi-FI" sz="4400" dirty="0">
                <a:ea typeface="MS PGothic" pitchFamily="34" charset="-128"/>
              </a:rPr>
              <a:t> and </a:t>
            </a:r>
            <a:r>
              <a:rPr lang="fi-FI" sz="4400" dirty="0" err="1">
                <a:ea typeface="MS PGothic" pitchFamily="34" charset="-128"/>
              </a:rPr>
              <a:t>accommodations</a:t>
            </a:r>
            <a:endParaRPr lang="fi-FI" sz="4400" dirty="0">
              <a:ea typeface="MS PGothic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fi-FI" sz="4400" dirty="0">
                <a:ea typeface="MS PGothic" pitchFamily="34" charset="-128"/>
              </a:rPr>
              <a:t>Beach </a:t>
            </a:r>
            <a:r>
              <a:rPr lang="fi-FI" sz="4400" dirty="0" err="1">
                <a:ea typeface="MS PGothic" pitchFamily="34" charset="-128"/>
              </a:rPr>
              <a:t>holidays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trips</a:t>
            </a:r>
            <a:r>
              <a:rPr lang="fi-FI" sz="4400" dirty="0">
                <a:ea typeface="MS PGothic" pitchFamily="34" charset="-128"/>
              </a:rPr>
              <a:t>: </a:t>
            </a:r>
            <a:r>
              <a:rPr lang="fi-FI" sz="4400" dirty="0" err="1">
                <a:ea typeface="MS PGothic" pitchFamily="34" charset="-128"/>
              </a:rPr>
              <a:t>including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famous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Zanzibar</a:t>
            </a:r>
            <a:endParaRPr lang="fi-FI" sz="44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04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b="1" dirty="0" err="1">
                <a:solidFill>
                  <a:schemeClr val="tx1"/>
                </a:solidFill>
                <a:latin typeface="+mn-lt"/>
                <a:cs typeface="+mj-cs"/>
              </a:rPr>
              <a:t>Differentation</a:t>
            </a:r>
            <a:endParaRPr lang="fi-FI" b="1" dirty="0">
              <a:solidFill>
                <a:schemeClr val="tx1"/>
              </a:solidFill>
              <a:latin typeface="+mn-lt"/>
              <a:cs typeface="+mj-cs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84313"/>
            <a:ext cx="8229600" cy="4525962"/>
          </a:xfrm>
        </p:spPr>
        <p:txBody>
          <a:bodyPr>
            <a:normAutofit/>
          </a:bodyPr>
          <a:lstStyle/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 err="1">
                <a:ea typeface="MS PGothic" pitchFamily="34" charset="-128"/>
              </a:rPr>
              <a:t>What</a:t>
            </a:r>
            <a:r>
              <a:rPr lang="fi-FI" sz="4400" dirty="0">
                <a:ea typeface="MS PGothic" pitchFamily="34" charset="-128"/>
              </a:rPr>
              <a:t> is </a:t>
            </a:r>
            <a:r>
              <a:rPr lang="fi-FI" sz="4400" dirty="0" err="1">
                <a:ea typeface="MS PGothic" pitchFamily="34" charset="-128"/>
              </a:rPr>
              <a:t>your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core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competence</a:t>
            </a:r>
            <a:r>
              <a:rPr lang="fi-FI" sz="4400" dirty="0">
                <a:ea typeface="MS PGothic" pitchFamily="34" charset="-128"/>
              </a:rPr>
              <a:t>?</a:t>
            </a:r>
          </a:p>
          <a:p>
            <a:pPr marL="971550" lvl="1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200" dirty="0" err="1">
                <a:ea typeface="MS PGothic" pitchFamily="34" charset="-128"/>
              </a:rPr>
              <a:t>You</a:t>
            </a:r>
            <a:r>
              <a:rPr lang="fi-FI" sz="4200" dirty="0">
                <a:ea typeface="MS PGothic" pitchFamily="34" charset="-128"/>
              </a:rPr>
              <a:t> show </a:t>
            </a:r>
            <a:r>
              <a:rPr lang="fi-FI" sz="4200" dirty="0" err="1">
                <a:ea typeface="MS PGothic" pitchFamily="34" charset="-128"/>
              </a:rPr>
              <a:t>them</a:t>
            </a:r>
            <a:r>
              <a:rPr lang="fi-FI" sz="4200" dirty="0">
                <a:ea typeface="MS PGothic" pitchFamily="34" charset="-128"/>
              </a:rPr>
              <a:t> </a:t>
            </a:r>
            <a:r>
              <a:rPr lang="fi-FI" sz="4200" dirty="0" err="1">
                <a:ea typeface="MS PGothic" pitchFamily="34" charset="-128"/>
              </a:rPr>
              <a:t>reality</a:t>
            </a:r>
            <a:endParaRPr lang="fi-FI" sz="4200" dirty="0">
              <a:ea typeface="MS PGothic" pitchFamily="34" charset="-128"/>
            </a:endParaRPr>
          </a:p>
          <a:p>
            <a:pPr marL="971550" lvl="1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200" dirty="0">
                <a:ea typeface="MS PGothic" pitchFamily="34" charset="-128"/>
              </a:rPr>
              <a:t>Service</a:t>
            </a:r>
          </a:p>
          <a:p>
            <a:pPr eaLnBrk="1" hangingPunct="1">
              <a:lnSpc>
                <a:spcPct val="80000"/>
              </a:lnSpc>
              <a:defRPr/>
            </a:pPr>
            <a:endParaRPr lang="fi-FI" sz="44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874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b="1" dirty="0" err="1">
                <a:solidFill>
                  <a:schemeClr val="tx1"/>
                </a:solidFill>
                <a:latin typeface="+mn-lt"/>
                <a:cs typeface="+mj-cs"/>
              </a:rPr>
              <a:t>Pricing</a:t>
            </a:r>
            <a:r>
              <a:rPr lang="fi-FI" b="1" dirty="0">
                <a:solidFill>
                  <a:schemeClr val="tx1"/>
                </a:solidFill>
                <a:latin typeface="+mn-lt"/>
                <a:cs typeface="+mj-cs"/>
              </a:rPr>
              <a:t>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84313"/>
            <a:ext cx="8229600" cy="4525962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>
                <a:ea typeface="MS PGothic" pitchFamily="34" charset="-128"/>
              </a:rPr>
              <a:t>Price is a </a:t>
            </a:r>
            <a:r>
              <a:rPr lang="fi-FI" sz="4400" dirty="0" err="1">
                <a:ea typeface="MS PGothic" pitchFamily="34" charset="-128"/>
              </a:rPr>
              <a:t>key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component</a:t>
            </a:r>
            <a:r>
              <a:rPr lang="fi-FI" sz="4400" dirty="0">
                <a:ea typeface="MS PGothic" pitchFamily="34" charset="-128"/>
              </a:rPr>
              <a:t> in </a:t>
            </a:r>
            <a:r>
              <a:rPr lang="fi-FI" sz="4400" dirty="0" err="1">
                <a:ea typeface="MS PGothic" pitchFamily="34" charset="-128"/>
              </a:rPr>
              <a:t>trust</a:t>
            </a:r>
            <a:endParaRPr lang="fi-FI" sz="4400" dirty="0">
              <a:ea typeface="MS PGothic" pitchFamily="34" charset="-128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 err="1">
                <a:ea typeface="MS PGothic" pitchFamily="34" charset="-128"/>
              </a:rPr>
              <a:t>Part</a:t>
            </a:r>
            <a:r>
              <a:rPr lang="fi-FI" sz="4400" dirty="0">
                <a:ea typeface="MS PGothic" pitchFamily="34" charset="-128"/>
              </a:rPr>
              <a:t> of </a:t>
            </a:r>
            <a:r>
              <a:rPr lang="fi-FI" sz="4400" dirty="0" err="1">
                <a:ea typeface="MS PGothic" pitchFamily="34" charset="-128"/>
              </a:rPr>
              <a:t>target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group</a:t>
            </a:r>
            <a:r>
              <a:rPr lang="fi-FI" sz="4400" dirty="0">
                <a:ea typeface="MS PGothic" pitchFamily="34" charset="-128"/>
              </a:rPr>
              <a:t>. </a:t>
            </a:r>
            <a:r>
              <a:rPr lang="fi-FI" sz="4400" dirty="0" err="1">
                <a:ea typeface="MS PGothic" pitchFamily="34" charset="-128"/>
              </a:rPr>
              <a:t>Are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they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price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sensitive</a:t>
            </a:r>
            <a:r>
              <a:rPr lang="fi-FI" sz="4400" dirty="0">
                <a:ea typeface="MS PGothic" pitchFamily="34" charset="-128"/>
              </a:rPr>
              <a:t>? </a:t>
            </a:r>
            <a:r>
              <a:rPr lang="fi-FI" sz="4400" dirty="0" err="1">
                <a:ea typeface="MS PGothic" pitchFamily="34" charset="-128"/>
              </a:rPr>
              <a:t>Customer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compare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prices</a:t>
            </a:r>
            <a:r>
              <a:rPr lang="fi-FI" sz="4400" dirty="0">
                <a:ea typeface="MS PGothic" pitchFamily="34" charset="-128"/>
              </a:rPr>
              <a:t> and </a:t>
            </a:r>
            <a:r>
              <a:rPr lang="fi-FI" sz="4400" dirty="0" err="1">
                <a:ea typeface="MS PGothic" pitchFamily="34" charset="-128"/>
              </a:rPr>
              <a:t>are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price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sensitive</a:t>
            </a:r>
            <a:endParaRPr lang="fi-FI" sz="4400" dirty="0">
              <a:ea typeface="MS PGothic" pitchFamily="34" charset="-128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 err="1">
                <a:ea typeface="MS PGothic" pitchFamily="34" charset="-128"/>
              </a:rPr>
              <a:t>Do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not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sell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too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low</a:t>
            </a:r>
            <a:endParaRPr lang="fi-FI" sz="4400" dirty="0">
              <a:ea typeface="MS PGothic" pitchFamily="34" charset="-128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 err="1">
                <a:ea typeface="MS PGothic" pitchFamily="34" charset="-128"/>
              </a:rPr>
              <a:t>Does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not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have</a:t>
            </a:r>
            <a:r>
              <a:rPr lang="fi-FI" sz="4400" dirty="0">
                <a:ea typeface="MS PGothic" pitchFamily="34" charset="-128"/>
              </a:rPr>
              <a:t> to </a:t>
            </a:r>
            <a:r>
              <a:rPr lang="fi-FI" sz="4400" dirty="0" err="1">
                <a:ea typeface="MS PGothic" pitchFamily="34" charset="-128"/>
              </a:rPr>
              <a:t>be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same</a:t>
            </a:r>
            <a:r>
              <a:rPr lang="fi-FI" sz="4400" dirty="0">
                <a:ea typeface="MS PGothic" pitchFamily="34" charset="-128"/>
              </a:rPr>
              <a:t> for </a:t>
            </a:r>
            <a:r>
              <a:rPr lang="fi-FI" sz="4400" dirty="0" err="1">
                <a:ea typeface="MS PGothic" pitchFamily="34" charset="-128"/>
              </a:rPr>
              <a:t>all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the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customers</a:t>
            </a:r>
            <a:r>
              <a:rPr lang="fi-FI" sz="4400" dirty="0">
                <a:ea typeface="MS PGothic" pitchFamily="34" charset="-128"/>
              </a:rPr>
              <a:t> and </a:t>
            </a:r>
            <a:r>
              <a:rPr lang="fi-FI" sz="4400" dirty="0" err="1">
                <a:ea typeface="MS PGothic" pitchFamily="34" charset="-128"/>
              </a:rPr>
              <a:t>selling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channels</a:t>
            </a:r>
            <a:endParaRPr lang="fi-FI" sz="4400" dirty="0">
              <a:ea typeface="MS PGothic" pitchFamily="34" charset="-128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 err="1">
                <a:ea typeface="MS PGothic" pitchFamily="34" charset="-128"/>
              </a:rPr>
              <a:t>Depends</a:t>
            </a:r>
            <a:r>
              <a:rPr lang="fi-FI" sz="4400" dirty="0">
                <a:ea typeface="MS PGothic" pitchFamily="34" charset="-128"/>
              </a:rPr>
              <a:t> on </a:t>
            </a:r>
            <a:r>
              <a:rPr lang="fi-FI" sz="4400" dirty="0" err="1">
                <a:ea typeface="MS PGothic" pitchFamily="34" charset="-128"/>
              </a:rPr>
              <a:t>the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competitors</a:t>
            </a:r>
            <a:endParaRPr lang="fi-FI" sz="4400" dirty="0">
              <a:ea typeface="MS PGothic" pitchFamily="34" charset="-128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 err="1">
                <a:ea typeface="MS PGothic" pitchFamily="34" charset="-128"/>
              </a:rPr>
              <a:t>Differentiation</a:t>
            </a:r>
            <a:r>
              <a:rPr lang="fi-FI" sz="4400" dirty="0">
                <a:ea typeface="MS PGothic" pitchFamily="34" charset="-128"/>
              </a:rPr>
              <a:t> and </a:t>
            </a:r>
            <a:r>
              <a:rPr lang="fi-FI" sz="4400" dirty="0" err="1">
                <a:ea typeface="MS PGothic" pitchFamily="34" charset="-128"/>
              </a:rPr>
              <a:t>marketing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are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core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components</a:t>
            </a:r>
            <a:endParaRPr lang="fi-FI" sz="4400" dirty="0">
              <a:ea typeface="MS PGothic" pitchFamily="34" charset="-128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 err="1">
                <a:ea typeface="MS PGothic" pitchFamily="34" charset="-128"/>
              </a:rPr>
              <a:t>Additional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selling</a:t>
            </a:r>
            <a:r>
              <a:rPr lang="fi-FI" sz="4400" dirty="0">
                <a:ea typeface="MS PGothic" pitchFamily="34" charset="-128"/>
              </a:rPr>
              <a:t> and </a:t>
            </a:r>
            <a:r>
              <a:rPr lang="fi-FI" sz="4400" dirty="0" err="1">
                <a:ea typeface="MS PGothic" pitchFamily="34" charset="-128"/>
              </a:rPr>
              <a:t>upselling</a:t>
            </a:r>
            <a:endParaRPr lang="fi-FI" sz="4400" dirty="0">
              <a:ea typeface="MS PGothic" pitchFamily="34" charset="-128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 err="1">
                <a:ea typeface="MS PGothic" pitchFamily="34" charset="-128"/>
              </a:rPr>
              <a:t>Need</a:t>
            </a:r>
            <a:r>
              <a:rPr lang="fi-FI" sz="4400" dirty="0">
                <a:ea typeface="MS PGothic" pitchFamily="34" charset="-128"/>
              </a:rPr>
              <a:t> help </a:t>
            </a:r>
            <a:r>
              <a:rPr lang="fi-FI" sz="4400" dirty="0" err="1">
                <a:ea typeface="MS PGothic" pitchFamily="34" charset="-128"/>
              </a:rPr>
              <a:t>with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this</a:t>
            </a:r>
            <a:r>
              <a:rPr lang="fi-FI" sz="4400" dirty="0">
                <a:ea typeface="MS PGothic" pitchFamily="34" charset="-128"/>
              </a:rPr>
              <a:t>?</a:t>
            </a:r>
          </a:p>
          <a:p>
            <a:pPr eaLnBrk="1" hangingPunct="1">
              <a:lnSpc>
                <a:spcPct val="80000"/>
              </a:lnSpc>
              <a:defRPr/>
            </a:pPr>
            <a:endParaRPr lang="fi-FI" sz="44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46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b="1" dirty="0" err="1">
                <a:solidFill>
                  <a:schemeClr val="tx1"/>
                </a:solidFill>
                <a:latin typeface="+mn-lt"/>
                <a:cs typeface="+mj-cs"/>
              </a:rPr>
              <a:t>Selling</a:t>
            </a:r>
            <a:r>
              <a:rPr lang="fi-FI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b="1" dirty="0" err="1">
                <a:solidFill>
                  <a:schemeClr val="tx1"/>
                </a:solidFill>
                <a:latin typeface="+mn-lt"/>
              </a:rPr>
              <a:t>channels</a:t>
            </a:r>
            <a:endParaRPr lang="fi-FI" b="1" dirty="0">
              <a:solidFill>
                <a:schemeClr val="tx1"/>
              </a:solidFill>
              <a:latin typeface="+mn-lt"/>
              <a:cs typeface="+mj-cs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84313"/>
            <a:ext cx="8229600" cy="4525962"/>
          </a:xfrm>
        </p:spPr>
        <p:txBody>
          <a:bodyPr>
            <a:normAutofit/>
          </a:bodyPr>
          <a:lstStyle/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>
                <a:ea typeface="MS PGothic" pitchFamily="34" charset="-128"/>
              </a:rPr>
              <a:t>80% </a:t>
            </a:r>
            <a:r>
              <a:rPr lang="fi-FI" sz="4400" dirty="0" err="1">
                <a:ea typeface="MS PGothic" pitchFamily="34" charset="-128"/>
              </a:rPr>
              <a:t>social</a:t>
            </a:r>
            <a:r>
              <a:rPr lang="fi-FI" sz="4400" dirty="0">
                <a:ea typeface="MS PGothic" pitchFamily="34" charset="-128"/>
              </a:rPr>
              <a:t> media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>
                <a:ea typeface="MS PGothic" pitchFamily="34" charset="-128"/>
              </a:rPr>
              <a:t>20% </a:t>
            </a:r>
            <a:r>
              <a:rPr lang="fi-FI" sz="4400" dirty="0" err="1">
                <a:ea typeface="MS PGothic" pitchFamily="34" charset="-128"/>
              </a:rPr>
              <a:t>recommendations</a:t>
            </a:r>
            <a:endParaRPr lang="fi-FI" sz="4400" dirty="0">
              <a:ea typeface="MS PGothic" pitchFamily="34" charset="-128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endParaRPr lang="fi-FI" sz="4400" dirty="0">
              <a:ea typeface="MS PGothic" pitchFamily="34" charset="-128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i-FI" sz="4400" dirty="0">
                <a:ea typeface="MS PGothic" pitchFamily="34" charset="-128"/>
              </a:rPr>
              <a:t>How </a:t>
            </a:r>
            <a:r>
              <a:rPr lang="fi-FI" sz="4400" dirty="0" err="1">
                <a:ea typeface="MS PGothic" pitchFamily="34" charset="-128"/>
              </a:rPr>
              <a:t>they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book</a:t>
            </a:r>
            <a:r>
              <a:rPr lang="fi-FI" sz="4400" dirty="0">
                <a:ea typeface="MS PGothic" pitchFamily="34" charset="-128"/>
              </a:rPr>
              <a:t>? DM in </a:t>
            </a:r>
            <a:r>
              <a:rPr lang="fi-FI" sz="4400" dirty="0" err="1">
                <a:ea typeface="MS PGothic" pitchFamily="34" charset="-128"/>
              </a:rPr>
              <a:t>social</a:t>
            </a:r>
            <a:r>
              <a:rPr lang="fi-FI" sz="4400" dirty="0">
                <a:ea typeface="MS PGothic" pitchFamily="34" charset="-128"/>
              </a:rPr>
              <a:t> media </a:t>
            </a:r>
            <a:r>
              <a:rPr lang="fi-FI" sz="4400" dirty="0" err="1">
                <a:ea typeface="MS PGothic" pitchFamily="34" charset="-128"/>
              </a:rPr>
              <a:t>or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email</a:t>
            </a:r>
            <a:endParaRPr lang="fi-FI" sz="4400" dirty="0"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i-FI" sz="44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010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b="1" dirty="0">
                <a:solidFill>
                  <a:schemeClr val="tx1"/>
                </a:solidFill>
                <a:latin typeface="+mn-lt"/>
                <a:cs typeface="+mj-cs"/>
              </a:rPr>
              <a:t>Next </a:t>
            </a:r>
            <a:r>
              <a:rPr lang="fi-FI" b="1" dirty="0" err="1">
                <a:solidFill>
                  <a:schemeClr val="tx1"/>
                </a:solidFill>
                <a:latin typeface="+mn-lt"/>
                <a:cs typeface="+mj-cs"/>
              </a:rPr>
              <a:t>meeting</a:t>
            </a:r>
            <a:r>
              <a:rPr lang="fi-FI" b="1" dirty="0">
                <a:solidFill>
                  <a:schemeClr val="tx1"/>
                </a:solidFill>
                <a:latin typeface="+mn-lt"/>
                <a:cs typeface="+mj-cs"/>
              </a:rPr>
              <a:t>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84313"/>
            <a:ext cx="8229600" cy="4525962"/>
          </a:xfrm>
        </p:spPr>
        <p:txBody>
          <a:bodyPr>
            <a:normAutofit/>
          </a:bodyPr>
          <a:lstStyle/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>
                <a:ea typeface="MS PGothic" pitchFamily="34" charset="-128"/>
              </a:rPr>
              <a:t>Next </a:t>
            </a:r>
            <a:r>
              <a:rPr lang="fi-FI" sz="4400" dirty="0" err="1">
                <a:ea typeface="MS PGothic" pitchFamily="34" charset="-128"/>
              </a:rPr>
              <a:t>Thursday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same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time</a:t>
            </a:r>
            <a:r>
              <a:rPr lang="fi-FI" sz="4400" dirty="0">
                <a:ea typeface="MS PGothic" pitchFamily="34" charset="-128"/>
              </a:rPr>
              <a:t> 10-12 </a:t>
            </a:r>
            <a:r>
              <a:rPr lang="fi-FI" sz="4400" dirty="0" err="1">
                <a:ea typeface="MS PGothic" pitchFamily="34" charset="-128"/>
              </a:rPr>
              <a:t>Finnish</a:t>
            </a:r>
            <a:r>
              <a:rPr lang="fi-FI" sz="4400" dirty="0">
                <a:ea typeface="MS PGothic" pitchFamily="34" charset="-128"/>
              </a:rPr>
              <a:t>. Ilkka </a:t>
            </a:r>
            <a:r>
              <a:rPr lang="fi-FI" sz="4400" dirty="0" err="1">
                <a:ea typeface="MS PGothic" pitchFamily="34" charset="-128"/>
              </a:rPr>
              <a:t>will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send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the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meeting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link</a:t>
            </a:r>
            <a:r>
              <a:rPr lang="fi-FI" sz="4400" dirty="0">
                <a:ea typeface="MS PGothic" pitchFamily="34" charset="-128"/>
              </a:rPr>
              <a:t> on </a:t>
            </a:r>
            <a:r>
              <a:rPr lang="fi-FI" sz="4400" dirty="0" err="1">
                <a:ea typeface="MS PGothic" pitchFamily="34" charset="-128"/>
              </a:rPr>
              <a:t>Wednesday</a:t>
            </a:r>
            <a:r>
              <a:rPr lang="fi-FI" sz="4400" dirty="0">
                <a:ea typeface="MS PGothic" pitchFamily="34" charset="-128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fi-FI" sz="44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004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01801" y="34925"/>
            <a:ext cx="7021513" cy="1404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i-FI" dirty="0"/>
              <a:t>Homework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87117" y="2063387"/>
            <a:ext cx="8229600" cy="47005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2800" dirty="0"/>
              <a:t>Website, please send </a:t>
            </a:r>
            <a:r>
              <a:rPr lang="en-GB" altLang="fi-FI" sz="2800" dirty="0" err="1"/>
              <a:t>Ilkka</a:t>
            </a:r>
            <a:r>
              <a:rPr lang="en-GB" altLang="fi-FI" sz="2800"/>
              <a:t> screen </a:t>
            </a:r>
            <a:r>
              <a:rPr lang="en-GB" altLang="fi-FI" sz="2800" dirty="0"/>
              <a:t>shots</a:t>
            </a:r>
          </a:p>
          <a:p>
            <a:pPr marL="514350" indent="-514350"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2800" dirty="0"/>
              <a:t>Google Analytics, instal and more info </a:t>
            </a:r>
            <a:r>
              <a:rPr lang="en-GB" altLang="fi-FI" sz="2800" dirty="0">
                <a:hlinkClick r:id="rId3"/>
              </a:rPr>
              <a:t>https://marketingplatform.google.com/about/analytics/</a:t>
            </a:r>
            <a:r>
              <a:rPr lang="en-GB" altLang="fi-FI" sz="2800" dirty="0"/>
              <a:t> Please notice that it’s a very complex program, but in the beginning we just need the basic functions. If you are unable to install it it, please contact me. It is a free program.</a:t>
            </a:r>
          </a:p>
          <a:p>
            <a:pPr marL="514350" indent="-514350"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sz="2800" dirty="0"/>
          </a:p>
          <a:p>
            <a:pPr marL="514350" indent="-514350"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sz="2800" dirty="0"/>
          </a:p>
        </p:txBody>
      </p:sp>
    </p:spTree>
    <p:extLst>
      <p:ext uri="{BB962C8B-B14F-4D97-AF65-F5344CB8AC3E}">
        <p14:creationId xmlns:p14="http://schemas.microsoft.com/office/powerpoint/2010/main" val="642152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995613" y="3084513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tx1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833154" y="3541713"/>
            <a:ext cx="852569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fi-FI" sz="5400" dirty="0">
                <a:solidFill>
                  <a:schemeClr val="tx1"/>
                </a:solidFill>
                <a:latin typeface="+mj-lt"/>
              </a:rPr>
              <a:t>Get the slides and other material</a:t>
            </a:r>
          </a:p>
          <a:p>
            <a:pPr>
              <a:spcBef>
                <a:spcPct val="0"/>
              </a:spcBef>
              <a:buNone/>
            </a:pPr>
            <a:r>
              <a:rPr lang="en-GB" altLang="fi-FI" sz="4000" dirty="0" err="1">
                <a:solidFill>
                  <a:schemeClr val="tx1"/>
                </a:solidFill>
              </a:rPr>
              <a:t>www.ilkkakauppinen.com</a:t>
            </a:r>
            <a:r>
              <a:rPr lang="en-GB" altLang="fi-FI" sz="4000" dirty="0">
                <a:solidFill>
                  <a:schemeClr val="tx1"/>
                </a:solidFill>
              </a:rPr>
              <a:t>/</a:t>
            </a:r>
            <a:r>
              <a:rPr lang="en-GB" altLang="fi-FI" sz="4000" dirty="0" err="1">
                <a:solidFill>
                  <a:schemeClr val="tx1"/>
                </a:solidFill>
              </a:rPr>
              <a:t>mojaafrica</a:t>
            </a:r>
            <a:endParaRPr lang="en-GB" altLang="fi-FI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66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81150" y="387533"/>
            <a:ext cx="8229600" cy="1404937"/>
          </a:xfrm>
          <a:ln/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i-FI" dirty="0"/>
              <a:t>Program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902619" y="1965689"/>
            <a:ext cx="8229600" cy="4173538"/>
          </a:xfrm>
          <a:ln/>
        </p:spPr>
        <p:txBody>
          <a:bodyPr>
            <a:normAutofit fontScale="62500" lnSpcReduction="20000"/>
          </a:bodyPr>
          <a:lstStyle/>
          <a:p>
            <a:pPr marL="742950" indent="-742950">
              <a:buSzPct val="123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altLang="fi-FI" sz="3600" dirty="0"/>
              <a:t>Basics of </a:t>
            </a:r>
            <a:r>
              <a:rPr lang="fi-FI" altLang="fi-FI" sz="3600" dirty="0" err="1"/>
              <a:t>the</a:t>
            </a:r>
            <a:r>
              <a:rPr lang="fi-FI" altLang="fi-FI" sz="3600" dirty="0"/>
              <a:t> </a:t>
            </a:r>
            <a:r>
              <a:rPr lang="fi-FI" altLang="fi-FI" sz="3600" dirty="0" err="1"/>
              <a:t>marketing</a:t>
            </a:r>
            <a:endParaRPr lang="fi-FI" altLang="fi-FI" sz="3600" dirty="0"/>
          </a:p>
          <a:p>
            <a:pPr marL="742950" indent="-742950">
              <a:buSzPct val="123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altLang="fi-FI" sz="3600" dirty="0"/>
              <a:t>Basics of </a:t>
            </a:r>
            <a:r>
              <a:rPr lang="fi-FI" altLang="fi-FI" sz="3600" dirty="0" err="1"/>
              <a:t>the</a:t>
            </a:r>
            <a:r>
              <a:rPr lang="fi-FI" altLang="fi-FI" sz="3600" dirty="0"/>
              <a:t> internet </a:t>
            </a:r>
            <a:r>
              <a:rPr lang="fi-FI" altLang="fi-FI" sz="3600" dirty="0" err="1"/>
              <a:t>marketing</a:t>
            </a:r>
            <a:endParaRPr lang="fi-FI" altLang="fi-FI" sz="3600" dirty="0"/>
          </a:p>
          <a:p>
            <a:pPr marL="742950" indent="-742950">
              <a:buSzPct val="123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altLang="fi-FI" sz="3600" dirty="0"/>
              <a:t>Building a </a:t>
            </a:r>
            <a:r>
              <a:rPr lang="fi-FI" altLang="fi-FI" sz="3600" dirty="0" err="1"/>
              <a:t>trust</a:t>
            </a:r>
            <a:endParaRPr lang="fi-FI" altLang="fi-FI" sz="3600" dirty="0"/>
          </a:p>
          <a:p>
            <a:pPr marL="742950" indent="-742950">
              <a:buSzPct val="123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altLang="fi-FI" sz="3600" dirty="0" err="1"/>
              <a:t>Pricing</a:t>
            </a:r>
            <a:endParaRPr lang="fi-FI" altLang="fi-FI" sz="3600" dirty="0"/>
          </a:p>
          <a:p>
            <a:pPr marL="742950" indent="-742950">
              <a:buSzPct val="123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altLang="fi-FI" sz="3600" dirty="0"/>
              <a:t>SEO </a:t>
            </a:r>
            <a:r>
              <a:rPr lang="fi-FI" altLang="fi-FI" sz="3600" dirty="0" err="1"/>
              <a:t>a.k.a</a:t>
            </a:r>
            <a:r>
              <a:rPr lang="fi-FI" altLang="fi-FI" sz="3600" dirty="0"/>
              <a:t>. </a:t>
            </a:r>
            <a:r>
              <a:rPr lang="fi-FI" altLang="fi-FI" sz="3600" dirty="0" err="1"/>
              <a:t>Search</a:t>
            </a:r>
            <a:r>
              <a:rPr lang="fi-FI" altLang="fi-FI" sz="3600" dirty="0"/>
              <a:t> Engine </a:t>
            </a:r>
            <a:r>
              <a:rPr lang="fi-FI" altLang="fi-FI" sz="3600" dirty="0" err="1"/>
              <a:t>Optimatisation</a:t>
            </a:r>
            <a:endParaRPr lang="fi-FI" altLang="fi-FI" sz="3600" dirty="0"/>
          </a:p>
          <a:p>
            <a:pPr marL="742950" indent="-742950">
              <a:buSzPct val="123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altLang="fi-FI" sz="3600" dirty="0" err="1"/>
              <a:t>Social</a:t>
            </a:r>
            <a:r>
              <a:rPr lang="fi-FI" altLang="fi-FI" sz="3600" dirty="0"/>
              <a:t> media</a:t>
            </a:r>
          </a:p>
          <a:p>
            <a:pPr marL="742950" indent="-742950">
              <a:buSzPct val="123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altLang="fi-FI" sz="3600" dirty="0" err="1"/>
              <a:t>Email</a:t>
            </a:r>
            <a:r>
              <a:rPr lang="fi-FI" altLang="fi-FI" sz="3600" dirty="0"/>
              <a:t> </a:t>
            </a:r>
            <a:r>
              <a:rPr lang="fi-FI" altLang="fi-FI" sz="3600" dirty="0" err="1"/>
              <a:t>marketing</a:t>
            </a:r>
            <a:endParaRPr lang="fi-FI" altLang="fi-FI" sz="3600" dirty="0"/>
          </a:p>
          <a:p>
            <a:pPr marL="742950" indent="-742950">
              <a:buSzPct val="123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altLang="fi-FI" sz="3600" dirty="0"/>
              <a:t>Internet </a:t>
            </a:r>
            <a:r>
              <a:rPr lang="fi-FI" altLang="fi-FI" sz="3600" dirty="0" err="1"/>
              <a:t>selling</a:t>
            </a:r>
            <a:endParaRPr lang="fi-FI" altLang="fi-FI" sz="3600" dirty="0"/>
          </a:p>
          <a:p>
            <a:pPr marL="742950" indent="-742950">
              <a:buSzPct val="123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altLang="fi-FI" sz="3600" dirty="0"/>
              <a:t> </a:t>
            </a:r>
            <a:r>
              <a:rPr lang="fi-FI" altLang="fi-FI" sz="3600" dirty="0" err="1"/>
              <a:t>Traditional</a:t>
            </a:r>
            <a:r>
              <a:rPr lang="fi-FI" altLang="fi-FI" sz="3600" dirty="0"/>
              <a:t> </a:t>
            </a:r>
            <a:r>
              <a:rPr lang="fi-FI" altLang="fi-FI" sz="3600" dirty="0" err="1"/>
              <a:t>marketing</a:t>
            </a:r>
            <a:endParaRPr lang="fi-FI" altLang="fi-FI" sz="3600" dirty="0"/>
          </a:p>
          <a:p>
            <a:pPr marL="742950" indent="-742950">
              <a:buSzPct val="123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altLang="fi-FI" sz="3600" dirty="0" err="1"/>
              <a:t>Selling</a:t>
            </a:r>
            <a:r>
              <a:rPr lang="fi-FI" altLang="fi-FI" sz="3600" dirty="0"/>
              <a:t> to </a:t>
            </a:r>
            <a:r>
              <a:rPr lang="fi-FI" altLang="fi-FI" sz="3600" dirty="0" err="1"/>
              <a:t>travel</a:t>
            </a:r>
            <a:r>
              <a:rPr lang="fi-FI" altLang="fi-FI" sz="3600" dirty="0"/>
              <a:t> </a:t>
            </a:r>
            <a:r>
              <a:rPr lang="fi-FI" altLang="fi-FI" sz="3600" dirty="0" err="1"/>
              <a:t>agencies</a:t>
            </a:r>
            <a:r>
              <a:rPr lang="fi-FI" altLang="fi-FI" sz="3600" dirty="0"/>
              <a:t>, </a:t>
            </a:r>
            <a:r>
              <a:rPr lang="fi-FI" altLang="fi-FI" sz="3600" dirty="0" err="1"/>
              <a:t>work</a:t>
            </a:r>
            <a:r>
              <a:rPr lang="fi-FI" altLang="fi-FI" sz="3600" dirty="0"/>
              <a:t> </a:t>
            </a:r>
            <a:r>
              <a:rPr lang="fi-FI" altLang="fi-FI" sz="3600" dirty="0" err="1"/>
              <a:t>shops</a:t>
            </a:r>
            <a:endParaRPr lang="fi-FI" altLang="fi-FI" sz="3600" dirty="0"/>
          </a:p>
          <a:p>
            <a:pPr>
              <a:buSzPct val="12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sz="2800" dirty="0"/>
          </a:p>
          <a:p>
            <a:pPr>
              <a:buSzPct val="123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sz="2800" dirty="0"/>
          </a:p>
        </p:txBody>
      </p:sp>
    </p:spTree>
    <p:extLst>
      <p:ext uri="{BB962C8B-B14F-4D97-AF65-F5344CB8AC3E}">
        <p14:creationId xmlns:p14="http://schemas.microsoft.com/office/powerpoint/2010/main" val="81408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81150" y="387533"/>
            <a:ext cx="8229600" cy="1404937"/>
          </a:xfrm>
          <a:ln/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i-FI" dirty="0"/>
              <a:t>Today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902619" y="1965689"/>
            <a:ext cx="8229600" cy="4173538"/>
          </a:xfrm>
          <a:ln/>
        </p:spPr>
        <p:txBody>
          <a:bodyPr>
            <a:normAutofit/>
          </a:bodyPr>
          <a:lstStyle/>
          <a:p>
            <a:pPr marL="742950" indent="-742950">
              <a:buSzPct val="123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altLang="fi-FI" sz="3600" dirty="0" err="1"/>
              <a:t>Introductions</a:t>
            </a:r>
            <a:endParaRPr lang="fi-FI" altLang="fi-FI" sz="3600" dirty="0"/>
          </a:p>
          <a:p>
            <a:pPr marL="742950" indent="-742950">
              <a:buSzPct val="123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altLang="fi-FI" sz="3600" dirty="0"/>
              <a:t>Target </a:t>
            </a:r>
            <a:r>
              <a:rPr lang="fi-FI" altLang="fi-FI" sz="3600" dirty="0" err="1"/>
              <a:t>groups</a:t>
            </a:r>
            <a:endParaRPr lang="fi-FI" altLang="fi-FI" sz="3600" dirty="0"/>
          </a:p>
          <a:p>
            <a:pPr marL="742950" indent="-742950">
              <a:buSzPct val="123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altLang="fi-FI" sz="3600" dirty="0" err="1"/>
              <a:t>Goals</a:t>
            </a:r>
            <a:endParaRPr lang="fi-FI" altLang="fi-FI" sz="3600" dirty="0"/>
          </a:p>
          <a:p>
            <a:pPr marL="742950" indent="-742950">
              <a:buSzPct val="123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altLang="fi-FI" sz="3600" dirty="0" err="1"/>
              <a:t>Differentiation</a:t>
            </a:r>
            <a:endParaRPr lang="fi-FI" altLang="fi-FI" sz="3600" dirty="0"/>
          </a:p>
          <a:p>
            <a:pPr marL="742950" indent="-742950">
              <a:buSzPct val="123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altLang="fi-FI" sz="3600" dirty="0"/>
              <a:t>Products</a:t>
            </a:r>
          </a:p>
          <a:p>
            <a:pPr marL="742950" indent="-742950">
              <a:buSzPct val="123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i-FI" altLang="fi-FI" sz="3600" dirty="0"/>
              <a:t>Home </a:t>
            </a:r>
            <a:r>
              <a:rPr lang="fi-FI" altLang="fi-FI" sz="3600" dirty="0" err="1"/>
              <a:t>work</a:t>
            </a:r>
            <a:endParaRPr lang="en-GB" altLang="fi-FI" sz="3600" dirty="0"/>
          </a:p>
          <a:p>
            <a:pPr>
              <a:buSzPct val="12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i-FI" altLang="fi-FI" sz="3600" dirty="0"/>
          </a:p>
          <a:p>
            <a:pPr>
              <a:buSzPct val="12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i-FI" altLang="fi-FI" sz="3600" dirty="0"/>
          </a:p>
          <a:p>
            <a:pPr>
              <a:buSzPct val="12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i-FI" altLang="fi-FI" sz="3600" dirty="0"/>
          </a:p>
          <a:p>
            <a:pPr>
              <a:buSzPct val="12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sz="2800" dirty="0"/>
          </a:p>
          <a:p>
            <a:pPr>
              <a:buSzPct val="123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sz="2800" dirty="0"/>
          </a:p>
        </p:txBody>
      </p:sp>
    </p:spTree>
    <p:extLst>
      <p:ext uri="{BB962C8B-B14F-4D97-AF65-F5344CB8AC3E}">
        <p14:creationId xmlns:p14="http://schemas.microsoft.com/office/powerpoint/2010/main" val="3676884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2" name="Rectangle 5141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4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4" name="Rectangle 5143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Kuva 12" descr="Kuva, joka sisältää kohteen henkilö, Ihmisen kasvot, puu, vaate&#10;&#10;Kuvaus luotu automaattisesti">
            <a:extLst>
              <a:ext uri="{FF2B5EF4-FFF2-40B4-BE49-F238E27FC236}">
                <a16:creationId xmlns:a16="http://schemas.microsoft.com/office/drawing/2014/main" id="{31799D93-A373-3C4D-A414-B74875A60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826" y="643467"/>
            <a:ext cx="1647589" cy="2475653"/>
          </a:xfrm>
          <a:prstGeom prst="rect">
            <a:avLst/>
          </a:prstGeom>
        </p:spPr>
      </p:pic>
      <p:sp>
        <p:nvSpPr>
          <p:cNvPr id="5146" name="Rectangle 5145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piha-, pyörä, taivas, pilvi&#10;&#10;Kuvaus luotu automaattisesti">
            <a:extLst>
              <a:ext uri="{FF2B5EF4-FFF2-40B4-BE49-F238E27FC236}">
                <a16:creationId xmlns:a16="http://schemas.microsoft.com/office/drawing/2014/main" id="{7E8AEFF0-9CD3-2F4F-9B80-7633B1695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518" y="799152"/>
            <a:ext cx="3252903" cy="2171312"/>
          </a:xfrm>
          <a:prstGeom prst="rect">
            <a:avLst/>
          </a:prstGeom>
        </p:spPr>
      </p:pic>
      <p:sp>
        <p:nvSpPr>
          <p:cNvPr id="5148" name="Rectangle 5147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piha-, taivas, järvi, vesi&#10;&#10;Kuvaus luotu automaattisesti">
            <a:extLst>
              <a:ext uri="{FF2B5EF4-FFF2-40B4-BE49-F238E27FC236}">
                <a16:creationId xmlns:a16="http://schemas.microsoft.com/office/drawing/2014/main" id="{A739C871-5B24-FA4C-A0C1-3E136A275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606" y="3748194"/>
            <a:ext cx="1408829" cy="2471631"/>
          </a:xfrm>
          <a:prstGeom prst="rect">
            <a:avLst/>
          </a:prstGeom>
        </p:spPr>
      </p:pic>
      <p:sp>
        <p:nvSpPr>
          <p:cNvPr id="5150" name="Rectangle 5149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 descr="Kuva, joka sisältää kohteen piha-, pyörä, liikenne, rengas&#10;&#10;Kuvaus luotu automaattisesti">
            <a:extLst>
              <a:ext uri="{FF2B5EF4-FFF2-40B4-BE49-F238E27FC236}">
                <a16:creationId xmlns:a16="http://schemas.microsoft.com/office/drawing/2014/main" id="{4A8780EF-10F1-5049-A50B-193363DC2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1265" y="650497"/>
            <a:ext cx="3133724" cy="5571066"/>
          </a:xfrm>
          <a:prstGeom prst="rect">
            <a:avLst/>
          </a:prstGeom>
        </p:spPr>
      </p:pic>
      <p:sp>
        <p:nvSpPr>
          <p:cNvPr id="5152" name="Rectangle 5151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Kuva 14" descr="Kuva, joka sisältää kohteen piha-, luonto, talvi, jäätävä&#10;&#10;Kuvaus luotu automaattisesti">
            <a:extLst>
              <a:ext uri="{FF2B5EF4-FFF2-40B4-BE49-F238E27FC236}">
                <a16:creationId xmlns:a16="http://schemas.microsoft.com/office/drawing/2014/main" id="{7E6E2826-FFF9-7C4A-9C9A-29586A346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518" y="4072646"/>
            <a:ext cx="3252903" cy="1829757"/>
          </a:xfrm>
          <a:prstGeom prst="rect">
            <a:avLst/>
          </a:prstGeom>
        </p:spPr>
      </p:pic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995613" y="3084513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8"/>
              </a:buBlip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tx1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90F1A34-4D5B-324D-8C4B-F487523BF025}"/>
              </a:ext>
            </a:extLst>
          </p:cNvPr>
          <p:cNvSpPr txBox="1"/>
          <p:nvPr/>
        </p:nvSpPr>
        <p:spPr>
          <a:xfrm>
            <a:off x="421948" y="323316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 err="1"/>
              <a:t>www.linkedin.com</a:t>
            </a:r>
            <a:r>
              <a:rPr lang="fi-FI" dirty="0"/>
              <a:t>/in/</a:t>
            </a:r>
            <a:r>
              <a:rPr lang="fi-FI" dirty="0" err="1"/>
              <a:t>ilkkakauppinen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75812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995613" y="3084513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tx1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033714" y="3643314"/>
            <a:ext cx="72859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fi-FI" sz="4000" dirty="0">
                <a:solidFill>
                  <a:schemeClr val="tx1"/>
                </a:solidFill>
                <a:latin typeface="+mj-lt"/>
              </a:rPr>
              <a:t>YOU?</a:t>
            </a:r>
          </a:p>
        </p:txBody>
      </p:sp>
    </p:spTree>
    <p:extLst>
      <p:ext uri="{BB962C8B-B14F-4D97-AF65-F5344CB8AC3E}">
        <p14:creationId xmlns:p14="http://schemas.microsoft.com/office/powerpoint/2010/main" val="1334301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"/>
          <p:cNvSpPr>
            <a:spLocks noChangeShapeType="1"/>
          </p:cNvSpPr>
          <p:nvPr/>
        </p:nvSpPr>
        <p:spPr bwMode="auto">
          <a:xfrm flipV="1">
            <a:off x="6053139" y="3925889"/>
            <a:ext cx="1587" cy="90963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4432300" y="4826000"/>
            <a:ext cx="1588" cy="90963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9263064" y="2105025"/>
            <a:ext cx="1587" cy="90963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7637464" y="3025775"/>
            <a:ext cx="1587" cy="90963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432300" y="4832350"/>
            <a:ext cx="161925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054725" y="3932239"/>
            <a:ext cx="1619250" cy="15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637463" y="3032125"/>
            <a:ext cx="161925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216276" y="4165600"/>
            <a:ext cx="720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256588" y="5445125"/>
            <a:ext cx="187166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750"/>
              </a:spcBef>
              <a:buClr>
                <a:srgbClr val="000000"/>
              </a:buClr>
              <a:buNone/>
            </a:pPr>
            <a:r>
              <a:rPr lang="en-GB" altLang="fi-FI" sz="1200">
                <a:latin typeface="+mn-lt"/>
              </a:rPr>
              <a:t>Elias St. Elmo Lewis, (1911)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004176" y="1800225"/>
            <a:ext cx="779463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GB" altLang="fi-FI" sz="7000" dirty="0">
                <a:latin typeface="+mn-lt"/>
              </a:rPr>
              <a:t>A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143251" y="4319589"/>
            <a:ext cx="77946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GB" altLang="fi-FI" sz="7000" dirty="0">
                <a:latin typeface="+mn-lt"/>
              </a:rPr>
              <a:t>A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758105" y="3586956"/>
            <a:ext cx="77946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GB" altLang="fi-FI" sz="7000" dirty="0">
                <a:latin typeface="+mn-lt"/>
              </a:rPr>
              <a:t>I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383338" y="2622550"/>
            <a:ext cx="779462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GB" altLang="fi-FI" sz="7000" dirty="0">
                <a:latin typeface="+mn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9477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b="1" dirty="0">
                <a:solidFill>
                  <a:schemeClr val="tx1"/>
                </a:solidFill>
                <a:latin typeface="+mn-lt"/>
                <a:cs typeface="+mj-cs"/>
              </a:rPr>
              <a:t>2 </a:t>
            </a:r>
            <a:r>
              <a:rPr lang="fi-FI" b="1" dirty="0" err="1">
                <a:solidFill>
                  <a:schemeClr val="tx1"/>
                </a:solidFill>
                <a:latin typeface="+mn-lt"/>
                <a:cs typeface="+mj-cs"/>
              </a:rPr>
              <a:t>things</a:t>
            </a:r>
            <a:r>
              <a:rPr lang="fi-FI" b="1" dirty="0">
                <a:solidFill>
                  <a:schemeClr val="tx1"/>
                </a:solidFill>
                <a:latin typeface="+mn-lt"/>
                <a:cs typeface="+mj-cs"/>
              </a:rPr>
              <a:t> </a:t>
            </a:r>
            <a:r>
              <a:rPr lang="fi-FI" b="1" dirty="0" err="1">
                <a:solidFill>
                  <a:schemeClr val="tx1"/>
                </a:solidFill>
                <a:latin typeface="+mn-lt"/>
                <a:cs typeface="+mj-cs"/>
              </a:rPr>
              <a:t>matter</a:t>
            </a:r>
            <a:endParaRPr lang="fi-FI" b="1" dirty="0">
              <a:solidFill>
                <a:schemeClr val="tx1"/>
              </a:solidFill>
              <a:latin typeface="+mn-lt"/>
              <a:cs typeface="+mj-cs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84313"/>
            <a:ext cx="8229600" cy="4525962"/>
          </a:xfrm>
        </p:spPr>
        <p:txBody>
          <a:bodyPr>
            <a:normAutofit/>
          </a:bodyPr>
          <a:lstStyle/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 err="1">
                <a:ea typeface="MS PGothic" pitchFamily="34" charset="-128"/>
              </a:rPr>
              <a:t>Right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customers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find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you</a:t>
            </a:r>
            <a:endParaRPr lang="fi-FI" sz="4400" dirty="0">
              <a:ea typeface="MS PGothic" pitchFamily="34" charset="-128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 err="1">
                <a:ea typeface="MS PGothic" pitchFamily="34" charset="-128"/>
              </a:rPr>
              <a:t>Customers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trust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you</a:t>
            </a:r>
            <a:r>
              <a:rPr lang="fi-FI" sz="4400" dirty="0">
                <a:ea typeface="MS PGothic" pitchFamily="34" charset="-128"/>
              </a:rPr>
              <a:t> = </a:t>
            </a:r>
            <a:r>
              <a:rPr lang="fi-FI" sz="4400" dirty="0" err="1">
                <a:ea typeface="MS PGothic" pitchFamily="34" charset="-128"/>
              </a:rPr>
              <a:t>they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buy</a:t>
            </a:r>
            <a:endParaRPr lang="fi-FI" sz="4400" dirty="0"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i-FI" sz="44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64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b="1" dirty="0" err="1">
                <a:solidFill>
                  <a:schemeClr val="tx1"/>
                </a:solidFill>
                <a:latin typeface="+mn-lt"/>
                <a:cs typeface="+mj-cs"/>
              </a:rPr>
              <a:t>Question</a:t>
            </a:r>
            <a:r>
              <a:rPr lang="fi-FI" b="1" dirty="0">
                <a:solidFill>
                  <a:schemeClr val="tx1"/>
                </a:solidFill>
                <a:latin typeface="+mn-lt"/>
                <a:cs typeface="+mj-cs"/>
              </a:rPr>
              <a:t>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84313"/>
            <a:ext cx="8229600" cy="4525962"/>
          </a:xfrm>
        </p:spPr>
        <p:txBody>
          <a:bodyPr>
            <a:normAutofit/>
          </a:bodyPr>
          <a:lstStyle/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 err="1">
                <a:ea typeface="MS PGothic" pitchFamily="34" charset="-128"/>
              </a:rPr>
              <a:t>When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are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your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high</a:t>
            </a:r>
            <a:r>
              <a:rPr lang="fi-FI" sz="4400" dirty="0">
                <a:ea typeface="MS PGothic" pitchFamily="34" charset="-128"/>
              </a:rPr>
              <a:t> and </a:t>
            </a:r>
            <a:r>
              <a:rPr lang="fi-FI" sz="4400" dirty="0" err="1">
                <a:ea typeface="MS PGothic" pitchFamily="34" charset="-128"/>
              </a:rPr>
              <a:t>low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season</a:t>
            </a:r>
            <a:r>
              <a:rPr lang="fi-FI" sz="4400" dirty="0">
                <a:ea typeface="MS PGothic" pitchFamily="34" charset="-128"/>
              </a:rPr>
              <a:t>?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 err="1">
                <a:ea typeface="MS PGothic" pitchFamily="34" charset="-128"/>
              </a:rPr>
              <a:t>Climbing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December</a:t>
            </a:r>
            <a:r>
              <a:rPr lang="fi-FI" sz="4400" dirty="0">
                <a:ea typeface="MS PGothic" pitchFamily="34" charset="-128"/>
              </a:rPr>
              <a:t> to </a:t>
            </a:r>
            <a:r>
              <a:rPr lang="fi-FI" sz="4400" dirty="0" err="1">
                <a:ea typeface="MS PGothic" pitchFamily="34" charset="-128"/>
              </a:rPr>
              <a:t>March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high</a:t>
            </a:r>
            <a:r>
              <a:rPr lang="fi-FI" sz="4400" dirty="0">
                <a:ea typeface="MS PGothic" pitchFamily="34" charset="-128"/>
              </a:rPr>
              <a:t>, </a:t>
            </a:r>
            <a:r>
              <a:rPr lang="fi-FI" sz="4400" dirty="0" err="1">
                <a:ea typeface="MS PGothic" pitchFamily="34" charset="-128"/>
              </a:rPr>
              <a:t>June</a:t>
            </a:r>
            <a:r>
              <a:rPr lang="fi-FI" sz="4400" dirty="0">
                <a:ea typeface="MS PGothic" pitchFamily="34" charset="-128"/>
              </a:rPr>
              <a:t> to November </a:t>
            </a:r>
            <a:r>
              <a:rPr lang="fi-FI" sz="4400" dirty="0" err="1">
                <a:ea typeface="MS PGothic" pitchFamily="34" charset="-128"/>
              </a:rPr>
              <a:t>high</a:t>
            </a:r>
            <a:endParaRPr lang="fi-FI" sz="4400" dirty="0">
              <a:ea typeface="MS PGothic" pitchFamily="34" charset="-128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400" dirty="0" err="1">
                <a:ea typeface="MS PGothic" pitchFamily="34" charset="-128"/>
              </a:rPr>
              <a:t>Safaris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All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the</a:t>
            </a:r>
            <a:r>
              <a:rPr lang="fi-FI" sz="4400" dirty="0">
                <a:ea typeface="MS PGothic" pitchFamily="34" charset="-128"/>
              </a:rPr>
              <a:t> </a:t>
            </a:r>
            <a:r>
              <a:rPr lang="fi-FI" sz="4400" dirty="0" err="1">
                <a:ea typeface="MS PGothic" pitchFamily="34" charset="-128"/>
              </a:rPr>
              <a:t>year</a:t>
            </a:r>
            <a:endParaRPr lang="fi-FI" sz="4400" dirty="0"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i-FI" sz="44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2029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526</Words>
  <Application>Microsoft Macintosh PowerPoint</Application>
  <PresentationFormat>Laajakuva</PresentationFormat>
  <Paragraphs>112</Paragraphs>
  <Slides>19</Slides>
  <Notes>19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Times New Roman</vt:lpstr>
      <vt:lpstr>Wingdings</vt:lpstr>
      <vt:lpstr>Banded</vt:lpstr>
      <vt:lpstr>Custom Design</vt:lpstr>
      <vt:lpstr>PowerPoint-esitys</vt:lpstr>
      <vt:lpstr>PowerPoint-esitys</vt:lpstr>
      <vt:lpstr>Program</vt:lpstr>
      <vt:lpstr>Today</vt:lpstr>
      <vt:lpstr>PowerPoint-esitys</vt:lpstr>
      <vt:lpstr>PowerPoint-esitys</vt:lpstr>
      <vt:lpstr>PowerPoint-esitys</vt:lpstr>
      <vt:lpstr>2 things matter</vt:lpstr>
      <vt:lpstr>Question?</vt:lpstr>
      <vt:lpstr>Target Group</vt:lpstr>
      <vt:lpstr>Target Group</vt:lpstr>
      <vt:lpstr>Your goals?</vt:lpstr>
      <vt:lpstr>PowerPoint-esitys</vt:lpstr>
      <vt:lpstr>Products</vt:lpstr>
      <vt:lpstr>Differentation</vt:lpstr>
      <vt:lpstr>Pricing?</vt:lpstr>
      <vt:lpstr>Selling channels</vt:lpstr>
      <vt:lpstr>Next meeting?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Ilkka Kauppinen</dc:creator>
  <cp:lastModifiedBy>Ilkka Kauppinen</cp:lastModifiedBy>
  <cp:revision>4</cp:revision>
  <dcterms:created xsi:type="dcterms:W3CDTF">2023-10-31T13:17:02Z</dcterms:created>
  <dcterms:modified xsi:type="dcterms:W3CDTF">2023-11-02T11:28:38Z</dcterms:modified>
</cp:coreProperties>
</file>